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4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99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6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2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7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5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04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z="3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探討利用石墨製作石墨烯半透膜的</a:t>
            </a:r>
            <a:r>
              <a:rPr lang="zh-TW" altLang="zh-TW" sz="36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endParaRPr lang="en-US" altLang="zh-TW" sz="36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36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zh-TW" sz="3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應用於海水淡化</a:t>
            </a:r>
            <a:endParaRPr lang="zh-TW" altLang="en-US" sz="4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指導教授：張子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璿教授</a:t>
            </a:r>
            <a:endParaRPr lang="en-US" altLang="zh-TW" sz="2000" dirty="0">
              <a:solidFill>
                <a:prstClr val="black"/>
              </a:solidFill>
            </a:endParaRPr>
          </a:p>
          <a:p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老師：何宣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螢老師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227 08 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沈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執中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227 19 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陳毅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9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淡化海水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8932" y="1468766"/>
            <a:ext cx="11908351" cy="5356858"/>
            <a:chOff x="-411998" y="19591993"/>
            <a:chExt cx="25612852" cy="11521696"/>
          </a:xfrm>
        </p:grpSpPr>
        <p:grpSp>
          <p:nvGrpSpPr>
            <p:cNvPr id="5" name="群組 4"/>
            <p:cNvGrpSpPr/>
            <p:nvPr/>
          </p:nvGrpSpPr>
          <p:grpSpPr>
            <a:xfrm>
              <a:off x="-411998" y="19591993"/>
              <a:ext cx="25612852" cy="5175288"/>
              <a:chOff x="-513598" y="19185593"/>
              <a:chExt cx="25612852" cy="5175288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-513598" y="19417020"/>
                <a:ext cx="9335006" cy="4880698"/>
                <a:chOff x="-437398" y="19620220"/>
                <a:chExt cx="9335006" cy="4880698"/>
              </a:xfrm>
            </p:grpSpPr>
            <p:sp>
              <p:nvSpPr>
                <p:cNvPr id="26" name="橢圓 25"/>
                <p:cNvSpPr/>
                <p:nvPr/>
              </p:nvSpPr>
              <p:spPr>
                <a:xfrm>
                  <a:off x="-378263" y="19620220"/>
                  <a:ext cx="2955601" cy="9000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7" name="圖片 26">
                  <a:extLst>
                    <a:ext uri="{FF2B5EF4-FFF2-40B4-BE49-F238E27FC236}">
                      <a16:creationId xmlns="" xmlns:a16="http://schemas.microsoft.com/office/drawing/2014/main" id="{1895FA70-5E50-451C-A574-3B18551BB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8235" y="20009966"/>
                  <a:ext cx="5109373" cy="4490952"/>
                </a:xfrm>
                <a:prstGeom prst="rect">
                  <a:avLst/>
                </a:prstGeom>
              </p:spPr>
            </p:pic>
            <p:cxnSp>
              <p:nvCxnSpPr>
                <p:cNvPr id="28" name="直線單箭頭接點 27">
                  <a:extLst>
                    <a:ext uri="{FF2B5EF4-FFF2-40B4-BE49-F238E27FC236}">
                      <a16:creationId xmlns="" xmlns:a16="http://schemas.microsoft.com/office/drawing/2014/main" id="{9A48A66E-C6A0-4DB3-A395-B732CE228658}"/>
                    </a:ext>
                  </a:extLst>
                </p:cNvPr>
                <p:cNvCxnSpPr>
                  <a:cxnSpLocks/>
                  <a:stCxn id="26" idx="6"/>
                </p:cNvCxnSpPr>
                <p:nvPr/>
              </p:nvCxnSpPr>
              <p:spPr>
                <a:xfrm>
                  <a:off x="2577338" y="20070221"/>
                  <a:ext cx="1920101" cy="6254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  <a:stCxn id="26" idx="4"/>
                </p:cNvCxnSpPr>
                <p:nvPr/>
              </p:nvCxnSpPr>
              <p:spPr>
                <a:xfrm>
                  <a:off x="1099537" y="20520220"/>
                  <a:ext cx="0" cy="7920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75842" y="22655398"/>
                  <a:ext cx="1550341" cy="81792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文字方塊 30"/>
                <p:cNvSpPr txBox="1"/>
                <p:nvPr/>
              </p:nvSpPr>
              <p:spPr>
                <a:xfrm>
                  <a:off x="-403974" y="21081335"/>
                  <a:ext cx="3502687" cy="2525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石墨烯半透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膜</a:t>
                  </a:r>
                </a:p>
              </p:txBody>
            </p:sp>
            <p:sp>
              <p:nvSpPr>
                <p:cNvPr id="32" name="文字方塊 31">
                  <a:extLst>
                    <a:ext uri="{FF2B5EF4-FFF2-40B4-BE49-F238E27FC236}">
                      <a16:creationId xmlns="" xmlns:a16="http://schemas.microsoft.com/office/drawing/2014/main" id="{A39967BB-7BB3-473F-8522-542307B73961}"/>
                    </a:ext>
                  </a:extLst>
                </p:cNvPr>
                <p:cNvSpPr txBox="1"/>
                <p:nvPr/>
              </p:nvSpPr>
              <p:spPr>
                <a:xfrm>
                  <a:off x="-437398" y="23097463"/>
                  <a:ext cx="3635666" cy="1125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抽濾裝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置</a:t>
                  </a:r>
                </a:p>
              </p:txBody>
            </p:sp>
          </p:grpSp>
          <p:pic>
            <p:nvPicPr>
              <p:cNvPr id="18" name="圖片 17">
                <a:extLst>
                  <a:ext uri="{FF2B5EF4-FFF2-40B4-BE49-F238E27FC236}">
                    <a16:creationId xmlns="" xmlns:a16="http://schemas.microsoft.com/office/drawing/2014/main" id="{F5E45F12-028E-42AE-91C4-A15CA477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2500" y="21292756"/>
                <a:ext cx="1396214" cy="1260000"/>
              </a:xfrm>
              <a:prstGeom prst="rect">
                <a:avLst/>
              </a:prstGeom>
            </p:spPr>
          </p:pic>
          <p:grpSp>
            <p:nvGrpSpPr>
              <p:cNvPr id="19" name="群組 18"/>
              <p:cNvGrpSpPr/>
              <p:nvPr/>
            </p:nvGrpSpPr>
            <p:grpSpPr>
              <a:xfrm>
                <a:off x="10566983" y="19185593"/>
                <a:ext cx="14532271" cy="5175288"/>
                <a:chOff x="10566983" y="19185593"/>
                <a:chExt cx="14532271" cy="5175288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="" xmlns:a16="http://schemas.microsoft.com/office/drawing/2014/main" id="{1895FA70-5E50-451C-A574-3B18551BB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98555" y="19869930"/>
                  <a:ext cx="5109375" cy="4490951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="" xmlns:a16="http://schemas.microsoft.com/office/drawing/2014/main" id="{4C4929C2-10DB-4C6D-A53F-1AD0A7A22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84295" y="19185593"/>
                  <a:ext cx="2543498" cy="3095999"/>
                </a:xfrm>
                <a:prstGeom prst="rect">
                  <a:avLst/>
                </a:prstGeom>
              </p:spPr>
            </p:pic>
            <p:cxnSp>
              <p:nvCxnSpPr>
                <p:cNvPr id="22" name="直線單箭頭接點 21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07628" y="21993540"/>
                  <a:ext cx="45449" cy="93177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22"/>
                <p:cNvSpPr txBox="1"/>
                <p:nvPr/>
              </p:nvSpPr>
              <p:spPr>
                <a:xfrm>
                  <a:off x="10566983" y="22879098"/>
                  <a:ext cx="2742095" cy="1125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自來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水</a:t>
                  </a:r>
                </a:p>
              </p:txBody>
            </p:sp>
            <p:cxnSp>
              <p:nvCxnSpPr>
                <p:cNvPr id="24" name="直線單箭頭接點 23">
                  <a:extLst>
                    <a:ext uri="{FF2B5EF4-FFF2-40B4-BE49-F238E27FC236}">
                      <a16:creationId xmlns="" xmlns:a16="http://schemas.microsoft.com/office/drawing/2014/main" id="{9A48A66E-C6A0-4DB3-A395-B732CE228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20262" y="19804372"/>
                  <a:ext cx="1994012" cy="46385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="" xmlns:a16="http://schemas.microsoft.com/office/drawing/2014/main" id="{10763CCD-111E-425A-8E26-894ED083DE16}"/>
                    </a:ext>
                  </a:extLst>
                </p:cNvPr>
                <p:cNvSpPr txBox="1"/>
                <p:nvPr/>
              </p:nvSpPr>
              <p:spPr>
                <a:xfrm>
                  <a:off x="18910487" y="19187200"/>
                  <a:ext cx="6188767" cy="4832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靜待</a:t>
                  </a:r>
                  <a:r>
                    <a:rPr lang="zh-TW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咪</a:t>
                  </a:r>
                  <a:r>
                    <a:rPr lang="zh-TW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唑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晶體浮於水面時再以刮勺撈起，重複數次直到</a:t>
                  </a:r>
                  <a:r>
                    <a:rPr lang="zh-TW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咪</a:t>
                  </a:r>
                  <a:r>
                    <a:rPr lang="zh-TW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唑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晶體清理完畢</a:t>
                  </a:r>
                  <a:endParaRPr lang="en-US" altLang="zh-TW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grpSp>
          <p:nvGrpSpPr>
            <p:cNvPr id="6" name="群組 5"/>
            <p:cNvGrpSpPr/>
            <p:nvPr/>
          </p:nvGrpSpPr>
          <p:grpSpPr>
            <a:xfrm>
              <a:off x="77706" y="24450894"/>
              <a:ext cx="24377337" cy="6662795"/>
              <a:chOff x="77706" y="24450894"/>
              <a:chExt cx="24377337" cy="6662795"/>
            </a:xfrm>
          </p:grpSpPr>
          <p:pic>
            <p:nvPicPr>
              <p:cNvPr id="7" name="圖片 6">
                <a:extLst>
                  <a:ext uri="{FF2B5EF4-FFF2-40B4-BE49-F238E27FC236}">
                    <a16:creationId xmlns="" xmlns:a16="http://schemas.microsoft.com/office/drawing/2014/main" id="{F5E45F12-028E-42AE-91C4-A15CA477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06" y="26632054"/>
                <a:ext cx="1396214" cy="1260000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="" xmlns:a16="http://schemas.microsoft.com/office/drawing/2014/main" id="{1895FA70-5E50-451C-A574-3B18551BB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7352" y="25942168"/>
                <a:ext cx="5109375" cy="4490952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="" xmlns:a16="http://schemas.microsoft.com/office/drawing/2014/main" id="{4C4929C2-10DB-4C6D-A53F-1AD0A7A2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6083" y="24450894"/>
                <a:ext cx="2543498" cy="3096001"/>
              </a:xfrm>
              <a:prstGeom prst="rect">
                <a:avLst/>
              </a:prstGeom>
            </p:spPr>
          </p:pic>
          <p:cxnSp>
            <p:nvCxnSpPr>
              <p:cNvPr id="10" name="直線單箭頭接點 9">
                <a:extLst>
                  <a:ext uri="{FF2B5EF4-FFF2-40B4-BE49-F238E27FC236}">
                    <a16:creationId xmlns="" xmlns:a16="http://schemas.microsoft.com/office/drawing/2014/main" id="{3BD5AC70-9B31-4B8B-8CA5-196B9C275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0131" y="27342798"/>
                <a:ext cx="0" cy="7920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字方塊 10"/>
              <p:cNvSpPr txBox="1"/>
              <p:nvPr/>
            </p:nvSpPr>
            <p:spPr>
              <a:xfrm>
                <a:off x="798525" y="28134799"/>
                <a:ext cx="5036072" cy="2978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0.35%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食鹽水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50ml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（鹽度與海水相當）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直線單箭頭接點 11">
                <a:extLst>
                  <a:ext uri="{FF2B5EF4-FFF2-40B4-BE49-F238E27FC236}">
                    <a16:creationId xmlns="" xmlns:a16="http://schemas.microsoft.com/office/drawing/2014/main" id="{9A48A66E-C6A0-4DB3-A395-B732CE228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132" y="25411799"/>
                <a:ext cx="2613421" cy="8469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圖片 12">
                <a:extLst>
                  <a:ext uri="{FF2B5EF4-FFF2-40B4-BE49-F238E27FC236}">
                    <a16:creationId xmlns="" xmlns:a16="http://schemas.microsoft.com/office/drawing/2014/main" id="{F5E45F12-028E-42AE-91C4-A15CA477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26971" y="26632054"/>
                <a:ext cx="1396214" cy="1260000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="" xmlns:a16="http://schemas.microsoft.com/office/drawing/2014/main" id="{1895FA70-5E50-451C-A574-3B18551BB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43565" y="25142173"/>
                <a:ext cx="5111478" cy="4492800"/>
              </a:xfrm>
              <a:prstGeom prst="rect">
                <a:avLst/>
              </a:prstGeom>
            </p:spPr>
          </p:pic>
          <p:cxnSp>
            <p:nvCxnSpPr>
              <p:cNvPr id="15" name="直線單箭頭接點 14">
                <a:extLst>
                  <a:ext uri="{FF2B5EF4-FFF2-40B4-BE49-F238E27FC236}">
                    <a16:creationId xmlns="" xmlns:a16="http://schemas.microsoft.com/office/drawing/2014/main" id="{9A48A66E-C6A0-4DB3-A395-B732CE2286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96074" y="27546897"/>
                <a:ext cx="1560525" cy="106287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字方塊 15"/>
              <p:cNvSpPr txBox="1"/>
              <p:nvPr/>
            </p:nvSpPr>
            <p:spPr>
              <a:xfrm>
                <a:off x="13159052" y="24704118"/>
                <a:ext cx="5923632" cy="3905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取出過濾完成的食鹽水，以導電度計測量其導電度並記錄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86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研究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第一次海水過濾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直接過濾法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石墨粉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SDBS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（十二烷基苯磺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酸鈉）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1μm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的濾紙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0.1μm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的濾紙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915433" y="1573019"/>
            <a:ext cx="7181510" cy="5099267"/>
            <a:chOff x="11550021" y="1658083"/>
            <a:chExt cx="11023421" cy="8060232"/>
          </a:xfrm>
        </p:grpSpPr>
        <p:grpSp>
          <p:nvGrpSpPr>
            <p:cNvPr id="5" name="群組 4"/>
            <p:cNvGrpSpPr/>
            <p:nvPr/>
          </p:nvGrpSpPr>
          <p:grpSpPr>
            <a:xfrm>
              <a:off x="12025505" y="1658083"/>
              <a:ext cx="10547937" cy="8060232"/>
              <a:chOff x="12025505" y="1658083"/>
              <a:chExt cx="10547937" cy="8060232"/>
            </a:xfrm>
          </p:grpSpPr>
          <p:pic>
            <p:nvPicPr>
              <p:cNvPr id="10" name="圖片 9" descr="一張含有 螢幕擷取畫面 的圖片&#10;&#10;自動產生的描述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45125" y="1658083"/>
                <a:ext cx="10428317" cy="7966551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12025505" y="3527518"/>
                <a:ext cx="1105592" cy="28703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導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電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15853422" y="8891280"/>
                <a:ext cx="3955351" cy="8270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石墨烯厚度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(n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11550021" y="5570783"/>
              <a:ext cx="1854437" cy="8270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/cm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908607" y="2593709"/>
              <a:ext cx="1364390" cy="82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38.8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86762" y="2671529"/>
              <a:ext cx="1337873" cy="82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37.8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821283" y="2647982"/>
              <a:ext cx="1389141" cy="65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38.2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7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研究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第二次海水過濾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重疊過濾法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石墨粉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SDBS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（十二烷基苯磺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酸鈉）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1μm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的濾紙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0.1μm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的濾紙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870386" y="1451793"/>
            <a:ext cx="6675255" cy="5099002"/>
            <a:chOff x="11435737" y="11054835"/>
            <a:chExt cx="10339017" cy="7897626"/>
          </a:xfrm>
        </p:grpSpPr>
        <p:grpSp>
          <p:nvGrpSpPr>
            <p:cNvPr id="5" name="群組 4"/>
            <p:cNvGrpSpPr/>
            <p:nvPr/>
          </p:nvGrpSpPr>
          <p:grpSpPr>
            <a:xfrm>
              <a:off x="11435737" y="11054835"/>
              <a:ext cx="10339017" cy="7897626"/>
              <a:chOff x="11359537" y="11014704"/>
              <a:chExt cx="10339017" cy="7897626"/>
            </a:xfrm>
          </p:grpSpPr>
          <p:pic>
            <p:nvPicPr>
              <p:cNvPr id="10" name="圖片 9" descr="一張含有 螢幕擷取畫面 的圖片&#10;&#10;自動產生的描述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23335" y="11014704"/>
                <a:ext cx="9575219" cy="7806241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11919114" y="12968152"/>
                <a:ext cx="1124359" cy="28125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導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電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11359537" y="14979794"/>
                <a:ext cx="1886877" cy="8103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/cm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5464319" y="18101937"/>
                <a:ext cx="4837284" cy="8103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石墨烯厚度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(n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13908608" y="12242675"/>
              <a:ext cx="1457945" cy="81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38.8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876705" y="12415930"/>
              <a:ext cx="1447754" cy="81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37.3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364646" y="12739095"/>
              <a:ext cx="1220422" cy="81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0065613" y="12985647"/>
              <a:ext cx="1668722" cy="81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33.5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1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研究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第三次海水過濾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63116" y="1825625"/>
            <a:ext cx="6090684" cy="4351338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直接過濾法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HOPG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（高定向熱解石墨）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咪唑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imidazole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0.1μm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的濾紙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34.4mS/cm</a:t>
            </a: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94694" y="1690688"/>
            <a:ext cx="4089519" cy="4690136"/>
            <a:chOff x="21731734" y="34531387"/>
            <a:chExt cx="4914142" cy="563586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8" t="19419" r="37974" b="22950"/>
            <a:stretch/>
          </p:blipFill>
          <p:spPr>
            <a:xfrm>
              <a:off x="21731734" y="34531387"/>
              <a:ext cx="4914142" cy="4839685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23431546" y="39538531"/>
              <a:ext cx="1527073" cy="62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12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7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研究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第四次海水過濾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直接過濾法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HOPG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（高定向熱解石墨）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咪唑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imidazole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0.1μm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的濾紙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400ml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懸浮溶液</a:t>
            </a: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5014761" y="1507985"/>
            <a:ext cx="6561220" cy="4986617"/>
            <a:chOff x="12913818" y="22357140"/>
            <a:chExt cx="9289363" cy="6990477"/>
          </a:xfrm>
        </p:grpSpPr>
        <p:grpSp>
          <p:nvGrpSpPr>
            <p:cNvPr id="5" name="群組 4"/>
            <p:cNvGrpSpPr/>
            <p:nvPr/>
          </p:nvGrpSpPr>
          <p:grpSpPr>
            <a:xfrm>
              <a:off x="12913818" y="22357140"/>
              <a:ext cx="9289363" cy="6990477"/>
              <a:chOff x="12913818" y="22357140"/>
              <a:chExt cx="9289363" cy="6990477"/>
            </a:xfrm>
          </p:grpSpPr>
          <p:pic>
            <p:nvPicPr>
              <p:cNvPr id="12" name="圖片 11" descr="一張含有 螢幕擷取畫面 的圖片&#10;&#10;自動產生的描述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99777" y="22357140"/>
                <a:ext cx="8403404" cy="6942571"/>
              </a:xfrm>
              <a:prstGeom prst="rect">
                <a:avLst/>
              </a:prstGeom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13448334" y="23971750"/>
                <a:ext cx="1021664" cy="25455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導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電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度</a:t>
                </a:r>
                <a:endPara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2913818" y="25808442"/>
                <a:ext cx="1789174" cy="7334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/cm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16631293" y="28614142"/>
                <a:ext cx="4204322" cy="7334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石墨烯厚度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(n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15669651" y="25293321"/>
              <a:ext cx="1650462" cy="73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18.85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5266760" y="23043000"/>
              <a:ext cx="1364534" cy="73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38.8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988862" y="25806578"/>
              <a:ext cx="1497958" cy="73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14.76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5498684" y="24760639"/>
              <a:ext cx="1333453" cy="73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22.7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5378974" y="24164091"/>
              <a:ext cx="1252316" cy="73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27.5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5361816" y="23526736"/>
              <a:ext cx="1269475" cy="73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33.6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8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運用本研究製造出的石墨烯半透膜，能將海水的鹽度過濾至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生理食鹽水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的鹽度。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以本研究製造出的石墨烯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半透膜進行海水淡化時僅需抽濾裝置加壓，</a:t>
            </a:r>
            <a:r>
              <a:rPr lang="zh-TW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不需其他能源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57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未來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運用本研究製造出的石墨烯半透膜，將海水的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鹽度過濾至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飲用水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的鹽度。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結合本研究製造出的石墨烯半透膜跟攜帶型裝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置，製造出能夠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隨身攜帶的濾水裝置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壓低本研究製造石墨烯半透膜的總成本（目前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一片石墨烯半透膜的總成本約為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586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元）。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9028497" y="422874"/>
            <a:ext cx="2171299" cy="6199854"/>
            <a:chOff x="18894541" y="32609389"/>
            <a:chExt cx="3611269" cy="103114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r="79448" b="55182"/>
            <a:stretch/>
          </p:blipFill>
          <p:spPr>
            <a:xfrm>
              <a:off x="19237628" y="35753604"/>
              <a:ext cx="2566593" cy="6666560"/>
            </a:xfrm>
            <a:prstGeom prst="rect">
              <a:avLst/>
            </a:prstGeom>
          </p:spPr>
        </p:pic>
        <p:grpSp>
          <p:nvGrpSpPr>
            <p:cNvPr id="6" name="群組 5"/>
            <p:cNvGrpSpPr/>
            <p:nvPr/>
          </p:nvGrpSpPr>
          <p:grpSpPr>
            <a:xfrm>
              <a:off x="18894541" y="32609389"/>
              <a:ext cx="3611269" cy="3609754"/>
              <a:chOff x="18641626" y="32492659"/>
              <a:chExt cx="3611269" cy="3609754"/>
            </a:xfrm>
          </p:grpSpPr>
          <p:sp>
            <p:nvSpPr>
              <p:cNvPr id="8" name="文字方塊 7"/>
              <p:cNvSpPr txBox="1"/>
              <p:nvPr/>
            </p:nvSpPr>
            <p:spPr>
              <a:xfrm>
                <a:off x="18641626" y="32492659"/>
                <a:ext cx="3611269" cy="3020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將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蓋子頂部挖洞，並以石墨烯半透膜填充孔洞</a:t>
                </a:r>
                <a:endPara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xmlns="" id="{9A48A66E-C6A0-4DB3-A395-B732CE2286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88667" y="35562412"/>
                <a:ext cx="2" cy="5400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圓角矩形 9"/>
              <p:cNvSpPr/>
              <p:nvPr/>
            </p:nvSpPr>
            <p:spPr>
              <a:xfrm>
                <a:off x="18641626" y="32492659"/>
                <a:ext cx="3294087" cy="3020145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19653854" y="42050672"/>
              <a:ext cx="2090218" cy="870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參考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The cost of desalination : https://www.advisian.com/en/global-perspectives/the-cost-of-desalination</a:t>
            </a:r>
            <a:endParaRPr lang="zh-TW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How seawater desalination work : https://www.youtube.com/watch?v=mZ7bgkFgqJQ&amp;feature=share</a:t>
            </a:r>
            <a:endParaRPr lang="zh-TW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 new approach to water desalination : https://www.youtube.com/watch?v=k5Tjy_90WBU&amp;feature=share</a:t>
            </a:r>
            <a:endParaRPr lang="zh-TW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Desalination gets a graphene boost : http://news.mit.edu/2015/desalination-gets-graphene-boost-jeffrey-grossman-1102</a:t>
            </a:r>
            <a:endParaRPr lang="zh-TW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Graphene membranes for water desalination : https://www.nature.com/articles/am2017135</a:t>
            </a:r>
            <a:endParaRPr lang="zh-TW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Outlook for graphene-based desalination membranes : https://www.nature.com/articles/s41545-018-0004-z</a:t>
            </a: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Exfoliation and Performance Properties of Non-Oxidized Graphene in </a:t>
            </a:r>
            <a:r>
              <a:rPr lang="en-US" altLang="zh-TW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</a:t>
            </a:r>
            <a:endParaRPr lang="zh-TW" altLang="zh-TW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[8] Scalable and high-yield production of exfoliated graphene sheets in water and its application to an </a:t>
            </a:r>
            <a:r>
              <a:rPr lang="en-US" altLang="zh-TW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all-solid-</a:t>
            </a:r>
            <a:r>
              <a:rPr lang="en-US" altLang="zh-TW" u="sng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statesupercapacitor</a:t>
            </a:r>
            <a:endParaRPr lang="zh-TW" altLang="en-US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特別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感謝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臺灣大學電機系張子璿教授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建國中學物理科何宣螢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老師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建國中學生物科劉玉山老師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建國中學生物科實驗室張秀冬阿姨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臺灣大學電機系研究員陳建良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臺灣大學電機系研究員簡嘉荏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7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EDE8DB1-15CE-47B2-A74F-26F91C4A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目錄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5392B7E-504D-4102-B3B1-791CC28A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主要研究原料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研究架構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研究方法與過程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研究結果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結論與未來展望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參考資料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23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4F2184E-325D-487A-BB26-4BBE57CE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AC3C1D4-1758-4565-A12D-141E71B5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缺水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全球的共同議題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石墨烯碎片堆疊的滲透層來進行海水淡化的相關研究。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355861" y="2880035"/>
            <a:ext cx="5249278" cy="3626894"/>
            <a:chOff x="3471361" y="2880035"/>
            <a:chExt cx="5249278" cy="3626894"/>
          </a:xfrm>
        </p:grpSpPr>
        <p:grpSp>
          <p:nvGrpSpPr>
            <p:cNvPr id="5" name="群組 4"/>
            <p:cNvGrpSpPr/>
            <p:nvPr/>
          </p:nvGrpSpPr>
          <p:grpSpPr>
            <a:xfrm>
              <a:off x="3471361" y="2880035"/>
              <a:ext cx="5249278" cy="3467850"/>
              <a:chOff x="3534042" y="3395663"/>
              <a:chExt cx="4210050" cy="2781301"/>
            </a:xfrm>
          </p:grpSpPr>
          <p:pic>
            <p:nvPicPr>
              <p:cNvPr id="7" name="Picture 2" descr="反渗透法海水淡化- 知乎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4042" y="3395663"/>
                <a:ext cx="4210050" cy="2781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 7"/>
              <p:cNvSpPr/>
              <p:nvPr/>
            </p:nvSpPr>
            <p:spPr>
              <a:xfrm>
                <a:off x="4273616" y="3474722"/>
                <a:ext cx="2800951" cy="1713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893108" y="5884886"/>
                <a:ext cx="1921577" cy="292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5544142" y="5983709"/>
              <a:ext cx="11037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4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4F2184E-325D-487A-BB26-4BBE57CE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主要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研究原料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AC3C1D4-1758-4565-A12D-141E71B5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石墨烯原料：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石墨粉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高定向熱解石墨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HOPG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石墨烯分散溶液原料：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十二烷基苯磺酸鈉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SDBS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咪唑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imidazole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498350" y="1690688"/>
            <a:ext cx="3044517" cy="3718655"/>
            <a:chOff x="8101062" y="4632150"/>
            <a:chExt cx="4693993" cy="576739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2" r="22992"/>
            <a:stretch/>
          </p:blipFill>
          <p:spPr>
            <a:xfrm>
              <a:off x="8101062" y="4632150"/>
              <a:ext cx="4693993" cy="485262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9609544" y="9588064"/>
              <a:ext cx="1701692" cy="81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7757176" y="1934630"/>
            <a:ext cx="3994152" cy="3474713"/>
            <a:chOff x="13376406" y="6111656"/>
            <a:chExt cx="6383784" cy="555357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6406" y="6111656"/>
              <a:ext cx="6383784" cy="48240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5704592" y="10828977"/>
              <a:ext cx="1774340" cy="836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5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6" y="1703674"/>
            <a:ext cx="11789916" cy="48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製備石墨烯碎片懸浮溶液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3065" y="1362078"/>
            <a:ext cx="12008935" cy="5392873"/>
            <a:chOff x="-2387790" y="28740690"/>
            <a:chExt cx="25276441" cy="11350938"/>
          </a:xfrm>
        </p:grpSpPr>
        <p:grpSp>
          <p:nvGrpSpPr>
            <p:cNvPr id="5" name="群組 4"/>
            <p:cNvGrpSpPr/>
            <p:nvPr/>
          </p:nvGrpSpPr>
          <p:grpSpPr>
            <a:xfrm>
              <a:off x="-2387790" y="34139768"/>
              <a:ext cx="25276441" cy="5951860"/>
              <a:chOff x="-2160092" y="34072464"/>
              <a:chExt cx="25276441" cy="5951860"/>
            </a:xfrm>
          </p:grpSpPr>
          <p:grpSp>
            <p:nvGrpSpPr>
              <p:cNvPr id="18" name="群組 17"/>
              <p:cNvGrpSpPr/>
              <p:nvPr/>
            </p:nvGrpSpPr>
            <p:grpSpPr>
              <a:xfrm>
                <a:off x="-2160092" y="34924230"/>
                <a:ext cx="15652541" cy="4925239"/>
                <a:chOff x="12082132" y="29714191"/>
                <a:chExt cx="15652541" cy="4925239"/>
              </a:xfrm>
            </p:grpSpPr>
            <p:pic>
              <p:nvPicPr>
                <p:cNvPr id="38" name="圖片 37">
                  <a:extLst>
                    <a:ext uri="{FF2B5EF4-FFF2-40B4-BE49-F238E27FC236}">
                      <a16:creationId xmlns:a16="http://schemas.microsoft.com/office/drawing/2014/main" xmlns="" id="{F3A4E73C-3994-4786-80B1-0A6351EA7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06633" y="29714191"/>
                  <a:ext cx="4064694" cy="4925239"/>
                </a:xfrm>
                <a:prstGeom prst="rect">
                  <a:avLst/>
                </a:prstGeom>
              </p:spPr>
            </p:pic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xmlns="" id="{A99F3722-EE31-4D58-8F9D-02FD8ABF9C61}"/>
                    </a:ext>
                  </a:extLst>
                </p:cNvPr>
                <p:cNvSpPr txBox="1"/>
                <p:nvPr/>
              </p:nvSpPr>
              <p:spPr>
                <a:xfrm>
                  <a:off x="12082132" y="30625032"/>
                  <a:ext cx="2673836" cy="2008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石墨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烯碎片</a:t>
                  </a:r>
                  <a:endPara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cxnSp>
              <p:nvCxnSpPr>
                <p:cNvPr id="40" name="直線單箭頭接點 39">
                  <a:extLst>
                    <a:ext uri="{FF2B5EF4-FFF2-40B4-BE49-F238E27FC236}">
                      <a16:creationId xmlns:a16="http://schemas.microsoft.com/office/drawing/2014/main" xmlns="" id="{404372B4-E1DD-4646-85B4-B86D545C4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750108" y="32342591"/>
                  <a:ext cx="2558737" cy="172626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文字方塊 40"/>
                <p:cNvSpPr txBox="1"/>
                <p:nvPr/>
              </p:nvSpPr>
              <p:spPr>
                <a:xfrm>
                  <a:off x="21939250" y="30464248"/>
                  <a:ext cx="5795423" cy="2915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將溶液分裝成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15ml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以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3000rpm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離心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20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分鐘</a:t>
                  </a:r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" name="群組 18"/>
              <p:cNvGrpSpPr/>
              <p:nvPr/>
            </p:nvGrpSpPr>
            <p:grpSpPr>
              <a:xfrm>
                <a:off x="6157604" y="34072464"/>
                <a:ext cx="16958745" cy="5951860"/>
                <a:chOff x="-1288523" y="33444891"/>
                <a:chExt cx="16958745" cy="5951860"/>
              </a:xfrm>
            </p:grpSpPr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xmlns="" id="{0F17B648-CF71-47B9-88E9-15D3EBE9E396}"/>
                    </a:ext>
                  </a:extLst>
                </p:cNvPr>
                <p:cNvSpPr txBox="1"/>
                <p:nvPr/>
              </p:nvSpPr>
              <p:spPr>
                <a:xfrm>
                  <a:off x="10154053" y="35121064"/>
                  <a:ext cx="5516169" cy="2915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取用上層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12ml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的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溶液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作為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石墨烯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懸浮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溶液</a:t>
                  </a:r>
                </a:p>
              </p:txBody>
            </p:sp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xmlns="" id="{7C6EA331-DA16-412A-8A69-AA786C3A854A}"/>
                    </a:ext>
                  </a:extLst>
                </p:cNvPr>
                <p:cNvSpPr txBox="1"/>
                <p:nvPr/>
              </p:nvSpPr>
              <p:spPr>
                <a:xfrm>
                  <a:off x="6899977" y="34041674"/>
                  <a:ext cx="4191772" cy="1101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石墨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烯碎片</a:t>
                  </a:r>
                  <a:endParaRPr lang="zh-TW" altLang="en-US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xmlns="" id="{21551BF5-8A68-459F-BE89-788662FFFFA5}"/>
                    </a:ext>
                  </a:extLst>
                </p:cNvPr>
                <p:cNvSpPr txBox="1"/>
                <p:nvPr/>
              </p:nvSpPr>
              <p:spPr>
                <a:xfrm>
                  <a:off x="7037920" y="36247538"/>
                  <a:ext cx="2904214" cy="1101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離心管</a:t>
                  </a: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xmlns="" id="{F5E45F12-028E-42AE-91C4-A15CA4777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288523" y="36155490"/>
                  <a:ext cx="1396215" cy="1260000"/>
                </a:xfrm>
                <a:prstGeom prst="rect">
                  <a:avLst/>
                </a:prstGeom>
              </p:spPr>
            </p:pic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xmlns="" id="{404372B4-E1DD-4646-85B4-B86D545C4D36}"/>
                    </a:ext>
                  </a:extLst>
                </p:cNvPr>
                <p:cNvCxnSpPr>
                  <a:cxnSpLocks/>
                  <a:stCxn id="32" idx="3"/>
                </p:cNvCxnSpPr>
                <p:nvPr/>
              </p:nvCxnSpPr>
              <p:spPr>
                <a:xfrm flipV="1">
                  <a:off x="6919003" y="37224589"/>
                  <a:ext cx="508215" cy="98644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xmlns="" id="{404372B4-E1DD-4646-85B4-B86D545C4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13549" y="35299730"/>
                  <a:ext cx="508215" cy="97600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群組 25"/>
                <p:cNvGrpSpPr/>
                <p:nvPr/>
              </p:nvGrpSpPr>
              <p:grpSpPr>
                <a:xfrm>
                  <a:off x="5788457" y="33444891"/>
                  <a:ext cx="1371821" cy="5951860"/>
                  <a:chOff x="5788457" y="33444891"/>
                  <a:chExt cx="1371821" cy="5951860"/>
                </a:xfrm>
              </p:grpSpPr>
              <p:grpSp>
                <p:nvGrpSpPr>
                  <p:cNvPr id="27" name="群組 26"/>
                  <p:cNvGrpSpPr/>
                  <p:nvPr/>
                </p:nvGrpSpPr>
                <p:grpSpPr>
                  <a:xfrm>
                    <a:off x="5958367" y="33998421"/>
                    <a:ext cx="1008355" cy="5398330"/>
                    <a:chOff x="6408293" y="35040621"/>
                    <a:chExt cx="775168" cy="4764520"/>
                  </a:xfrm>
                </p:grpSpPr>
                <p:grpSp>
                  <p:nvGrpSpPr>
                    <p:cNvPr id="29" name="群組 28"/>
                    <p:cNvGrpSpPr/>
                    <p:nvPr/>
                  </p:nvGrpSpPr>
                  <p:grpSpPr>
                    <a:xfrm>
                      <a:off x="6408293" y="36841507"/>
                      <a:ext cx="762323" cy="2963634"/>
                      <a:chOff x="5323843" y="36832225"/>
                      <a:chExt cx="762323" cy="2963634"/>
                    </a:xfrm>
                  </p:grpSpPr>
                  <p:pic>
                    <p:nvPicPr>
                      <p:cNvPr id="33" name="圖片 32">
                        <a:extLst>
                          <a:ext uri="{FF2B5EF4-FFF2-40B4-BE49-F238E27FC236}">
                            <a16:creationId xmlns:a16="http://schemas.microsoft.com/office/drawing/2014/main" xmlns="" id="{C9EC7313-B587-4D52-B34B-3B5DA33A970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3843" y="36832225"/>
                        <a:ext cx="762323" cy="296363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4" name="圖片 33">
                        <a:extLst>
                          <a:ext uri="{FF2B5EF4-FFF2-40B4-BE49-F238E27FC236}">
                            <a16:creationId xmlns:a16="http://schemas.microsoft.com/office/drawing/2014/main" xmlns="" id="{57AB0371-CF89-44EA-BC9D-6B9047799E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0880" y="37162863"/>
                        <a:ext cx="478621" cy="1224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5" name="圖片 34">
                        <a:extLst>
                          <a:ext uri="{FF2B5EF4-FFF2-40B4-BE49-F238E27FC236}">
                            <a16:creationId xmlns:a16="http://schemas.microsoft.com/office/drawing/2014/main" xmlns="" id="{B357E969-A53C-4F6F-B17E-C64A2075AF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1551" y="37457285"/>
                        <a:ext cx="482612" cy="1234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" name="圖片 35">
                        <a:extLst>
                          <a:ext uri="{FF2B5EF4-FFF2-40B4-BE49-F238E27FC236}">
                            <a16:creationId xmlns:a16="http://schemas.microsoft.com/office/drawing/2014/main" xmlns="" id="{7B2EA8AC-44C8-4EE9-AF66-6B0D65C416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8823" y="37308614"/>
                        <a:ext cx="478623" cy="15954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" name="圖片 36">
                        <a:extLst>
                          <a:ext uri="{FF2B5EF4-FFF2-40B4-BE49-F238E27FC236}">
                            <a16:creationId xmlns:a16="http://schemas.microsoft.com/office/drawing/2014/main" xmlns="" id="{E3A6F41A-4644-4B8C-9AB7-A5106A5E49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 flipH="1" flipV="1">
                        <a:off x="5362754" y="37493303"/>
                        <a:ext cx="478621" cy="17488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0" name="群組 29"/>
                    <p:cNvGrpSpPr/>
                    <p:nvPr/>
                  </p:nvGrpSpPr>
                  <p:grpSpPr>
                    <a:xfrm>
                      <a:off x="6416099" y="35040621"/>
                      <a:ext cx="767362" cy="4708331"/>
                      <a:chOff x="8814330" y="35213253"/>
                      <a:chExt cx="767362" cy="4708331"/>
                    </a:xfrm>
                  </p:grpSpPr>
                  <p:pic>
                    <p:nvPicPr>
                      <p:cNvPr id="31" name="圖片 30">
                        <a:extLst>
                          <a:ext uri="{FF2B5EF4-FFF2-40B4-BE49-F238E27FC236}">
                            <a16:creationId xmlns:a16="http://schemas.microsoft.com/office/drawing/2014/main" xmlns="" id="{5D118DFB-0BFA-4298-A2CB-A5E371811C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24749" y="35213253"/>
                        <a:ext cx="756943" cy="46799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2" name="手繪多邊形 31"/>
                      <p:cNvSpPr>
                        <a:spLocks/>
                      </p:cNvSpPr>
                      <p:nvPr/>
                    </p:nvSpPr>
                    <p:spPr>
                      <a:xfrm rot="16200000">
                        <a:off x="6826769" y="37203313"/>
                        <a:ext cx="4705832" cy="730709"/>
                      </a:xfrm>
                      <a:custGeom>
                        <a:avLst/>
                        <a:gdLst>
                          <a:gd name="connsiteX0" fmla="*/ 371332 w 1764502"/>
                          <a:gd name="connsiteY0" fmla="*/ 0 h 189034"/>
                          <a:gd name="connsiteX1" fmla="*/ 1764502 w 1764502"/>
                          <a:gd name="connsiteY1" fmla="*/ 0 h 189034"/>
                          <a:gd name="connsiteX2" fmla="*/ 1764502 w 1764502"/>
                          <a:gd name="connsiteY2" fmla="*/ 189034 h 189034"/>
                          <a:gd name="connsiteX3" fmla="*/ 371332 w 1764502"/>
                          <a:gd name="connsiteY3" fmla="*/ 189034 h 189034"/>
                          <a:gd name="connsiteX4" fmla="*/ 0 w 1764502"/>
                          <a:gd name="connsiteY4" fmla="*/ 111667 h 189034"/>
                          <a:gd name="connsiteX5" fmla="*/ 0 w 1764502"/>
                          <a:gd name="connsiteY5" fmla="*/ 77368 h 189034"/>
                          <a:gd name="connsiteX6" fmla="*/ 371332 w 1764502"/>
                          <a:gd name="connsiteY6" fmla="*/ 1 h 189034"/>
                          <a:gd name="connsiteX7" fmla="*/ 371332 w 1764502"/>
                          <a:gd name="connsiteY7" fmla="*/ 0 h 1890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64502" h="189034">
                            <a:moveTo>
                              <a:pt x="371332" y="0"/>
                            </a:moveTo>
                            <a:lnTo>
                              <a:pt x="1764502" y="0"/>
                            </a:lnTo>
                            <a:lnTo>
                              <a:pt x="1764502" y="189034"/>
                            </a:lnTo>
                            <a:lnTo>
                              <a:pt x="371332" y="189034"/>
                            </a:lnTo>
                            <a:lnTo>
                              <a:pt x="0" y="111667"/>
                            </a:lnTo>
                            <a:lnTo>
                              <a:pt x="0" y="77368"/>
                            </a:lnTo>
                            <a:lnTo>
                              <a:pt x="371332" y="1"/>
                            </a:lnTo>
                            <a:lnTo>
                              <a:pt x="371332" y="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2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8" name="矩形 27"/>
                  <p:cNvSpPr/>
                  <p:nvPr/>
                </p:nvSpPr>
                <p:spPr>
                  <a:xfrm>
                    <a:off x="5788457" y="33444891"/>
                    <a:ext cx="1371821" cy="62475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381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horz" rtlCol="0" anchor="ctr"/>
                  <a:lstStyle/>
                  <a:p>
                    <a:pPr algn="ctr"/>
                    <a:endPara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6" name="群組 5"/>
            <p:cNvGrpSpPr/>
            <p:nvPr/>
          </p:nvGrpSpPr>
          <p:grpSpPr>
            <a:xfrm>
              <a:off x="-1989824" y="28740690"/>
              <a:ext cx="23312756" cy="5364390"/>
              <a:chOff x="-1989824" y="28740690"/>
              <a:chExt cx="23312756" cy="5364390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-1989824" y="28740690"/>
                <a:ext cx="21916542" cy="5364390"/>
                <a:chOff x="-1989824" y="28740690"/>
                <a:chExt cx="21916542" cy="5364390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xmlns="" id="{404372B4-E1DD-4646-85B4-B86D545C4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7717" y="29319618"/>
                  <a:ext cx="2102311" cy="20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-1989824" y="28740690"/>
                  <a:ext cx="4567732" cy="1101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0.113gHOPG</a:t>
                  </a:r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-1564241" y="31189938"/>
                  <a:ext cx="4604928" cy="2915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咪唑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溶液</a:t>
                  </a:r>
                  <a:endPara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20mg/ml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）</a:t>
                  </a:r>
                  <a:endPara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  <a:p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500ml</a:t>
                  </a:r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" name="直線單箭頭接點 11">
                  <a:extLst>
                    <a:ext uri="{FF2B5EF4-FFF2-40B4-BE49-F238E27FC236}">
                      <a16:creationId xmlns:a16="http://schemas.microsoft.com/office/drawing/2014/main" xmlns="" id="{404372B4-E1DD-4646-85B4-B86D545C4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545" y="32782105"/>
                  <a:ext cx="1426686" cy="79445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單箭頭接點 12">
                  <a:extLst>
                    <a:ext uri="{FF2B5EF4-FFF2-40B4-BE49-F238E27FC236}">
                      <a16:creationId xmlns:a16="http://schemas.microsoft.com/office/drawing/2014/main" xmlns="" id="{404372B4-E1DD-4646-85B4-B86D545C4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7047" y="29519374"/>
                  <a:ext cx="0" cy="278661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oli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xmlns="" id="{F5E45F12-028E-42AE-91C4-A15CA4777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56136" y="31588939"/>
                  <a:ext cx="1396215" cy="1260000"/>
                </a:xfrm>
                <a:prstGeom prst="rect">
                  <a:avLst/>
                </a:prstGeom>
              </p:spPr>
            </p:pic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xmlns="" id="{4C4929C2-10DB-4C6D-A53F-1AD0A7A22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06345" y="29013306"/>
                  <a:ext cx="4046292" cy="4925238"/>
                </a:xfrm>
                <a:prstGeom prst="rect">
                  <a:avLst/>
                </a:prstGeom>
              </p:spPr>
            </p:pic>
            <p:sp>
              <p:nvSpPr>
                <p:cNvPr id="16" name="平行四邊形 15"/>
                <p:cNvSpPr/>
                <p:nvPr/>
              </p:nvSpPr>
              <p:spPr>
                <a:xfrm>
                  <a:off x="12037031" y="33324536"/>
                  <a:ext cx="2033934" cy="504054"/>
                </a:xfrm>
                <a:prstGeom prst="parallelogram">
                  <a:avLst>
                    <a:gd name="adj" fmla="val 87097"/>
                  </a:avLst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vert="horz" rtlCol="0" anchor="ctr"/>
                <a:lstStyle/>
                <a:p>
                  <a:pPr algn="ctr"/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字方塊 16"/>
                <p:cNvSpPr txBox="1"/>
                <p:nvPr/>
              </p:nvSpPr>
              <p:spPr>
                <a:xfrm>
                  <a:off x="14858466" y="29780401"/>
                  <a:ext cx="5068252" cy="2915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將溶液放入超音波震盪器震盪約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72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小時</a:t>
                  </a:r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xmlns="" id="{F5E45F12-028E-42AE-91C4-A15CA477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6717" y="31588940"/>
                <a:ext cx="1396215" cy="1260000"/>
              </a:xfrm>
              <a:prstGeom prst="rect">
                <a:avLst/>
              </a:prstGeom>
            </p:spPr>
          </p:pic>
        </p:grp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xmlns="" id="{4C4929C2-10DB-4C6D-A53F-1AD0A7A228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7824" y="1884034"/>
            <a:ext cx="1922409" cy="2340000"/>
          </a:xfrm>
          <a:prstGeom prst="rect">
            <a:avLst/>
          </a:prstGeom>
        </p:spPr>
      </p:pic>
      <p:sp>
        <p:nvSpPr>
          <p:cNvPr id="43" name="平行四邊形 42"/>
          <p:cNvSpPr/>
          <p:nvPr/>
        </p:nvSpPr>
        <p:spPr>
          <a:xfrm>
            <a:off x="3490650" y="1486601"/>
            <a:ext cx="966330" cy="239478"/>
          </a:xfrm>
          <a:prstGeom prst="parallelogram">
            <a:avLst>
              <a:gd name="adj" fmla="val 87097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endParaRPr lang="zh-TW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6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製備石墨烯碎片懸浮溶液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88350" y="1486596"/>
            <a:ext cx="5280650" cy="5134819"/>
            <a:chOff x="15667890" y="28587474"/>
            <a:chExt cx="8141758" cy="7916915"/>
          </a:xfrm>
        </p:grpSpPr>
        <p:grpSp>
          <p:nvGrpSpPr>
            <p:cNvPr id="5" name="群組 4"/>
            <p:cNvGrpSpPr/>
            <p:nvPr/>
          </p:nvGrpSpPr>
          <p:grpSpPr>
            <a:xfrm>
              <a:off x="15667890" y="28587474"/>
              <a:ext cx="4139103" cy="7916915"/>
              <a:chOff x="15667890" y="28587474"/>
              <a:chExt cx="4139103" cy="791691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5667890" y="28587474"/>
                <a:ext cx="3420380" cy="7916915"/>
                <a:chOff x="15667890" y="28587474"/>
                <a:chExt cx="3420380" cy="7916915"/>
              </a:xfrm>
            </p:grpSpPr>
            <p:pic>
              <p:nvPicPr>
                <p:cNvPr id="12" name="圖片 11" descr="一張含有 室內, 杯子, 桌, 坐 的圖片&#10;&#10;自動產生的描述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95" r="22114" b="24632"/>
                <a:stretch/>
              </p:blipFill>
              <p:spPr bwMode="auto">
                <a:xfrm>
                  <a:off x="15667890" y="28587474"/>
                  <a:ext cx="3420380" cy="630000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13" name="文字方塊 12"/>
                <p:cNvSpPr txBox="1"/>
                <p:nvPr/>
              </p:nvSpPr>
              <p:spPr>
                <a:xfrm>
                  <a:off x="16390910" y="35697683"/>
                  <a:ext cx="1668775" cy="8067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▲圖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4</a:t>
                  </a:r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" name="文字方塊 10"/>
              <p:cNvSpPr txBox="1"/>
              <p:nvPr/>
            </p:nvSpPr>
            <p:spPr>
              <a:xfrm>
                <a:off x="15939224" y="35011258"/>
                <a:ext cx="3867769" cy="1022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震盪前溶液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19643837" y="28587474"/>
              <a:ext cx="4165811" cy="7916915"/>
              <a:chOff x="19643837" y="28587474"/>
              <a:chExt cx="4165811" cy="7916915"/>
            </a:xfrm>
          </p:grpSpPr>
          <p:pic>
            <p:nvPicPr>
              <p:cNvPr id="7" name="圖片 6" descr="一張含有 室內, 牆, 杯子, 桌 的圖片&#10;&#10;自動產生的描述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7" r="24630" b="31965"/>
              <a:stretch/>
            </p:blipFill>
            <p:spPr bwMode="auto">
              <a:xfrm>
                <a:off x="19643837" y="28587474"/>
                <a:ext cx="3473798" cy="63000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390722" y="35697683"/>
                <a:ext cx="1668775" cy="806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▲圖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19941879" y="35081795"/>
                <a:ext cx="3867769" cy="1022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震盪後溶液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" name="群組 13"/>
          <p:cNvGrpSpPr/>
          <p:nvPr/>
        </p:nvGrpSpPr>
        <p:grpSpPr>
          <a:xfrm>
            <a:off x="6345756" y="1621219"/>
            <a:ext cx="4627044" cy="4928204"/>
            <a:chOff x="15795374" y="33121449"/>
            <a:chExt cx="6948124" cy="9259727"/>
          </a:xfrm>
        </p:grpSpPr>
        <p:pic>
          <p:nvPicPr>
            <p:cNvPr id="15" name="圖片 14" descr="一張含有 相片, 黑色, 舊, 握住 的圖片&#10;&#10;自動產生的描述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0502" y="33121449"/>
              <a:ext cx="5262001" cy="4320001"/>
            </a:xfrm>
            <a:prstGeom prst="rect">
              <a:avLst/>
            </a:prstGeom>
          </p:spPr>
        </p:pic>
        <p:pic>
          <p:nvPicPr>
            <p:cNvPr id="16" name="圖片 15" descr="一張含有 相片 的圖片&#10;&#10;自動產生的描述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5374" y="38061176"/>
              <a:ext cx="5339136" cy="4320000"/>
            </a:xfrm>
            <a:prstGeom prst="rect">
              <a:avLst/>
            </a:prstGeom>
          </p:spPr>
        </p:pic>
        <p:grpSp>
          <p:nvGrpSpPr>
            <p:cNvPr id="17" name="群組 16"/>
            <p:cNvGrpSpPr/>
            <p:nvPr/>
          </p:nvGrpSpPr>
          <p:grpSpPr>
            <a:xfrm>
              <a:off x="21490100" y="33977495"/>
              <a:ext cx="1181390" cy="2026805"/>
              <a:chOff x="21325944" y="33689879"/>
              <a:chExt cx="1181390" cy="2026805"/>
            </a:xfrm>
          </p:grpSpPr>
          <p:sp>
            <p:nvSpPr>
              <p:cNvPr id="23" name="文字方塊 22"/>
              <p:cNvSpPr txBox="1"/>
              <p:nvPr/>
            </p:nvSpPr>
            <p:spPr>
              <a:xfrm rot="16200000">
                <a:off x="21667760" y="33546362"/>
                <a:ext cx="696057" cy="98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▲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1325944" y="34362446"/>
                <a:ext cx="1156579" cy="135423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圖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6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1562108" y="39272324"/>
              <a:ext cx="1181390" cy="2026805"/>
              <a:chOff x="21325944" y="33742851"/>
              <a:chExt cx="1181390" cy="2026805"/>
            </a:xfrm>
          </p:grpSpPr>
          <p:sp>
            <p:nvSpPr>
              <p:cNvPr id="21" name="文字方塊 20"/>
              <p:cNvSpPr txBox="1"/>
              <p:nvPr/>
            </p:nvSpPr>
            <p:spPr>
              <a:xfrm rot="16200000">
                <a:off x="21667760" y="33599334"/>
                <a:ext cx="696057" cy="98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▲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1325944" y="34415418"/>
                <a:ext cx="1156579" cy="135423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圖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20853507" y="34261643"/>
              <a:ext cx="1156578" cy="201377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HOPG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0906001" y="39565650"/>
              <a:ext cx="1156578" cy="21974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石墨粉</a:t>
              </a:r>
              <a:endParaRPr lang="zh-TW" altLang="en-US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製作石墨烯半透膜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299" y="1392667"/>
            <a:ext cx="11889300" cy="5256551"/>
            <a:chOff x="-484181" y="2431090"/>
            <a:chExt cx="26630214" cy="11773872"/>
          </a:xfrm>
        </p:grpSpPr>
        <p:grpSp>
          <p:nvGrpSpPr>
            <p:cNvPr id="5" name="群組 4"/>
            <p:cNvGrpSpPr/>
            <p:nvPr/>
          </p:nvGrpSpPr>
          <p:grpSpPr>
            <a:xfrm>
              <a:off x="-484181" y="2431090"/>
              <a:ext cx="8888384" cy="5665758"/>
              <a:chOff x="-484181" y="2000413"/>
              <a:chExt cx="8888384" cy="5677173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-442895" y="2000413"/>
                <a:ext cx="2954209" cy="2977920"/>
                <a:chOff x="-442895" y="2000413"/>
                <a:chExt cx="2954209" cy="2977920"/>
              </a:xfrm>
            </p:grpSpPr>
            <p:pic>
              <p:nvPicPr>
                <p:cNvPr id="34" name="圖片 33">
                  <a:extLst>
                    <a:ext uri="{FF2B5EF4-FFF2-40B4-BE49-F238E27FC236}">
                      <a16:creationId xmlns="" xmlns:a16="http://schemas.microsoft.com/office/drawing/2014/main" id="{86F998C4-928C-4926-98EB-809F85922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442895" y="2000413"/>
                  <a:ext cx="2954209" cy="901813"/>
                </a:xfrm>
                <a:prstGeom prst="rect">
                  <a:avLst/>
                </a:prstGeom>
              </p:spPr>
            </p:pic>
            <p:cxnSp>
              <p:nvCxnSpPr>
                <p:cNvPr id="35" name="直線單箭頭接點 34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 flipH="1">
                  <a:off x="1034208" y="2902226"/>
                  <a:ext cx="2" cy="96484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字方塊 35">
                  <a:extLst>
                    <a:ext uri="{FF2B5EF4-FFF2-40B4-BE49-F238E27FC236}">
                      <a16:creationId xmlns="" xmlns:a16="http://schemas.microsoft.com/office/drawing/2014/main" id="{A39967BB-7BB3-473F-8522-542307B73961}"/>
                    </a:ext>
                  </a:extLst>
                </p:cNvPr>
                <p:cNvSpPr txBox="1"/>
                <p:nvPr/>
              </p:nvSpPr>
              <p:spPr>
                <a:xfrm>
                  <a:off x="-6096" y="3804039"/>
                  <a:ext cx="2200653" cy="1174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濾紙</a:t>
                  </a:r>
                </a:p>
              </p:txBody>
            </p:sp>
          </p:grpSp>
          <p:grpSp>
            <p:nvGrpSpPr>
              <p:cNvPr id="29" name="群組 28"/>
              <p:cNvGrpSpPr/>
              <p:nvPr/>
            </p:nvGrpSpPr>
            <p:grpSpPr>
              <a:xfrm>
                <a:off x="-484181" y="2832750"/>
                <a:ext cx="8888384" cy="4844836"/>
                <a:chOff x="-412751" y="2661736"/>
                <a:chExt cx="8888384" cy="4844836"/>
              </a:xfrm>
            </p:grpSpPr>
            <p:pic>
              <p:nvPicPr>
                <p:cNvPr id="31" name="圖片 30">
                  <a:extLst>
                    <a:ext uri="{FF2B5EF4-FFF2-40B4-BE49-F238E27FC236}">
                      <a16:creationId xmlns="" xmlns:a16="http://schemas.microsoft.com/office/drawing/2014/main" id="{1895FA70-5E50-451C-A574-3B18551BB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4725" y="2661736"/>
                  <a:ext cx="5500908" cy="4844836"/>
                </a:xfrm>
                <a:prstGeom prst="rect">
                  <a:avLst/>
                </a:prstGeom>
              </p:spPr>
            </p:pic>
            <p:cxnSp>
              <p:nvCxnSpPr>
                <p:cNvPr id="32" name="直線單箭頭接點 31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36801" y="5545662"/>
                  <a:ext cx="1407529" cy="31701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文字方塊 32">
                  <a:extLst>
                    <a:ext uri="{FF2B5EF4-FFF2-40B4-BE49-F238E27FC236}">
                      <a16:creationId xmlns="" xmlns:a16="http://schemas.microsoft.com/office/drawing/2014/main" id="{A39967BB-7BB3-473F-8522-542307B73961}"/>
                    </a:ext>
                  </a:extLst>
                </p:cNvPr>
                <p:cNvSpPr txBox="1"/>
                <p:nvPr/>
              </p:nvSpPr>
              <p:spPr>
                <a:xfrm>
                  <a:off x="-412751" y="5709132"/>
                  <a:ext cx="3684061" cy="1174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抽濾裝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置</a:t>
                  </a:r>
                </a:p>
              </p:txBody>
            </p:sp>
          </p:grpSp>
          <p:cxnSp>
            <p:nvCxnSpPr>
              <p:cNvPr id="30" name="直線單箭頭接點 29">
                <a:extLst>
                  <a:ext uri="{FF2B5EF4-FFF2-40B4-BE49-F238E27FC236}">
                    <a16:creationId xmlns="" xmlns:a16="http://schemas.microsoft.com/office/drawing/2014/main" id="{9A48A66E-C6A0-4DB3-A395-B732CE228658}"/>
                  </a:ext>
                </a:extLst>
              </p:cNvPr>
              <p:cNvCxnSpPr>
                <a:cxnSpLocks/>
                <a:stCxn id="34" idx="3"/>
              </p:cNvCxnSpPr>
              <p:nvPr/>
            </p:nvCxnSpPr>
            <p:spPr>
              <a:xfrm>
                <a:off x="2511315" y="2451321"/>
                <a:ext cx="1477103" cy="6895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字方塊 5"/>
            <p:cNvSpPr txBox="1"/>
            <p:nvPr/>
          </p:nvSpPr>
          <p:spPr>
            <a:xfrm>
              <a:off x="8023219" y="2971397"/>
              <a:ext cx="7067579" cy="406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若不外加壓力幫助石墨烯懸浮溶液通過濾紙，實驗將耗費極長的時間</a:t>
              </a:r>
              <a:endParaRPr lang="zh-TW" altLang="en-US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-18123" y="2544048"/>
              <a:ext cx="26164156" cy="8901229"/>
              <a:chOff x="-18123" y="2544048"/>
              <a:chExt cx="26164156" cy="8901229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15199182" y="2544048"/>
                <a:ext cx="10946851" cy="5896281"/>
                <a:chOff x="15199182" y="2544048"/>
                <a:chExt cx="10946851" cy="5896281"/>
              </a:xfrm>
            </p:grpSpPr>
            <p:pic>
              <p:nvPicPr>
                <p:cNvPr id="22" name="圖片 21">
                  <a:extLst>
                    <a:ext uri="{FF2B5EF4-FFF2-40B4-BE49-F238E27FC236}">
                      <a16:creationId xmlns="" xmlns:a16="http://schemas.microsoft.com/office/drawing/2014/main" id="{ACFB64FF-E36A-4EE4-850A-895138BBE0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64433" y="3393299"/>
                  <a:ext cx="5181600" cy="4572001"/>
                </a:xfrm>
                <a:prstGeom prst="rect">
                  <a:avLst/>
                </a:prstGeom>
              </p:spPr>
            </p:pic>
            <p:pic>
              <p:nvPicPr>
                <p:cNvPr id="23" name="圖片 22">
                  <a:extLst>
                    <a:ext uri="{FF2B5EF4-FFF2-40B4-BE49-F238E27FC236}">
                      <a16:creationId xmlns="" xmlns:a16="http://schemas.microsoft.com/office/drawing/2014/main" id="{FDBA99C4-C1BB-4AA7-912E-D7C816373A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468022" y="2544048"/>
                  <a:ext cx="2544657" cy="3096000"/>
                </a:xfrm>
                <a:prstGeom prst="rect">
                  <a:avLst/>
                </a:prstGeom>
              </p:spPr>
            </p:pic>
            <p:pic>
              <p:nvPicPr>
                <p:cNvPr id="24" name="圖片 23">
                  <a:extLst>
                    <a:ext uri="{FF2B5EF4-FFF2-40B4-BE49-F238E27FC236}">
                      <a16:creationId xmlns="" xmlns:a16="http://schemas.microsoft.com/office/drawing/2014/main" id="{F5E45F12-028E-42AE-91C4-A15CA4777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99182" y="4380048"/>
                  <a:ext cx="1396216" cy="1259999"/>
                </a:xfrm>
                <a:prstGeom prst="rect">
                  <a:avLst/>
                </a:prstGeom>
              </p:spPr>
            </p:pic>
            <p:cxnSp>
              <p:nvCxnSpPr>
                <p:cNvPr id="25" name="直線單箭頭接點 24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79914" y="5614648"/>
                  <a:ext cx="0" cy="70958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文字方塊 25"/>
                <p:cNvSpPr txBox="1"/>
                <p:nvPr/>
              </p:nvSpPr>
              <p:spPr>
                <a:xfrm>
                  <a:off x="15714174" y="6303275"/>
                  <a:ext cx="4936079" cy="213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石墨烯懸浮溶液</a:t>
                  </a:r>
                  <a:r>
                    <a:rPr lang="en-US" altLang="zh-TW" sz="28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200ml</a:t>
                  </a:r>
                  <a:endPara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單箭頭接點 26">
                  <a:extLst>
                    <a:ext uri="{FF2B5EF4-FFF2-40B4-BE49-F238E27FC236}">
                      <a16:creationId xmlns="" xmlns:a16="http://schemas.microsoft.com/office/drawing/2014/main" id="{9A48A66E-C6A0-4DB3-A395-B732CE228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921891" y="3830648"/>
                  <a:ext cx="1881409" cy="105972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" name="圖片 20">
                <a:extLst>
                  <a:ext uri="{FF2B5EF4-FFF2-40B4-BE49-F238E27FC236}">
                    <a16:creationId xmlns="" xmlns:a16="http://schemas.microsoft.com/office/drawing/2014/main" id="{F5E45F12-028E-42AE-91C4-A15CA477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8123" y="10185278"/>
                <a:ext cx="1396215" cy="1259999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1853379" y="8591277"/>
              <a:ext cx="23223788" cy="5613685"/>
              <a:chOff x="1853379" y="8591277"/>
              <a:chExt cx="23223788" cy="561368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1853379" y="8591277"/>
                <a:ext cx="15093325" cy="5613685"/>
                <a:chOff x="14454672" y="3196511"/>
                <a:chExt cx="15093325" cy="5613685"/>
              </a:xfrm>
            </p:grpSpPr>
            <p:pic>
              <p:nvPicPr>
                <p:cNvPr id="15" name="圖片 14">
                  <a:extLst>
                    <a:ext uri="{FF2B5EF4-FFF2-40B4-BE49-F238E27FC236}">
                      <a16:creationId xmlns="" xmlns:a16="http://schemas.microsoft.com/office/drawing/2014/main" id="{ACFB64FF-E36A-4EE4-850A-895138BBE0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468641" y="4238197"/>
                  <a:ext cx="5181599" cy="4571999"/>
                </a:xfrm>
                <a:prstGeom prst="rect">
                  <a:avLst/>
                </a:prstGeom>
              </p:spPr>
            </p:pic>
            <p:sp>
              <p:nvSpPr>
                <p:cNvPr id="16" name="文字方塊 15">
                  <a:extLst>
                    <a:ext uri="{FF2B5EF4-FFF2-40B4-BE49-F238E27FC236}">
                      <a16:creationId xmlns="" xmlns:a16="http://schemas.microsoft.com/office/drawing/2014/main" id="{10763CCD-111E-425A-8E26-894ED083DE16}"/>
                    </a:ext>
                  </a:extLst>
                </p:cNvPr>
                <p:cNvSpPr txBox="1"/>
                <p:nvPr/>
              </p:nvSpPr>
              <p:spPr>
                <a:xfrm>
                  <a:off x="23084894" y="3196511"/>
                  <a:ext cx="6463103" cy="5032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將抽濾瓶中的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石墨烯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懸浮溶液取出，重新過濾數次，直到原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溶液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成為澄清溶液</a:t>
                  </a:r>
                  <a:endParaRPr lang="en-US" altLang="zh-TW" sz="2800" dirty="0">
                    <a:solidFill>
                      <a:prstClr val="black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pic>
              <p:nvPicPr>
                <p:cNvPr id="17" name="圖片 16">
                  <a:extLst>
                    <a:ext uri="{FF2B5EF4-FFF2-40B4-BE49-F238E27FC236}">
                      <a16:creationId xmlns="" xmlns:a16="http://schemas.microsoft.com/office/drawing/2014/main" id="{47C4898A-D474-44F4-92BB-47D7F6B7E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54672" y="3504120"/>
                  <a:ext cx="2544659" cy="3096000"/>
                </a:xfrm>
                <a:prstGeom prst="rect">
                  <a:avLst/>
                </a:prstGeom>
              </p:spPr>
            </p:pic>
            <p:cxnSp>
              <p:nvCxnSpPr>
                <p:cNvPr id="18" name="直線單箭頭接點 17">
                  <a:extLst>
                    <a:ext uri="{FF2B5EF4-FFF2-40B4-BE49-F238E27FC236}">
                      <a16:creationId xmlns="" xmlns:a16="http://schemas.microsoft.com/office/drawing/2014/main" id="{9A48A66E-C6A0-4DB3-A395-B732CE228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184055" y="6003710"/>
                  <a:ext cx="1906029" cy="158054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單箭頭接點 18">
                  <a:extLst>
                    <a:ext uri="{FF2B5EF4-FFF2-40B4-BE49-F238E27FC236}">
                      <a16:creationId xmlns="" xmlns:a16="http://schemas.microsoft.com/office/drawing/2014/main" id="{9A48A66E-C6A0-4DB3-A395-B732CE228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9331" y="3950123"/>
                  <a:ext cx="1232673" cy="68172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群組 9"/>
              <p:cNvGrpSpPr/>
              <p:nvPr/>
            </p:nvGrpSpPr>
            <p:grpSpPr>
              <a:xfrm>
                <a:off x="17230446" y="8819036"/>
                <a:ext cx="7846721" cy="2887852"/>
                <a:chOff x="4698055" y="8379252"/>
                <a:chExt cx="7846721" cy="2887852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="" xmlns:a16="http://schemas.microsoft.com/office/drawing/2014/main" id="{F5E45F12-028E-42AE-91C4-A15CA4777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98055" y="9745494"/>
                  <a:ext cx="1396215" cy="1260000"/>
                </a:xfrm>
                <a:prstGeom prst="rect">
                  <a:avLst/>
                </a:prstGeom>
              </p:spPr>
            </p:pic>
            <p:sp>
              <p:nvSpPr>
                <p:cNvPr id="12" name="橢圓 11"/>
                <p:cNvSpPr/>
                <p:nvPr/>
              </p:nvSpPr>
              <p:spPr>
                <a:xfrm>
                  <a:off x="7193642" y="8379252"/>
                  <a:ext cx="5351134" cy="162785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3" name="直線單箭頭接點 12">
                  <a:extLst>
                    <a:ext uri="{FF2B5EF4-FFF2-40B4-BE49-F238E27FC236}">
                      <a16:creationId xmlns="" xmlns:a16="http://schemas.microsoft.com/office/drawing/2014/main" id="{3BD5AC70-9B31-4B8B-8CA5-196B9C275983}"/>
                    </a:ext>
                  </a:extLst>
                </p:cNvPr>
                <p:cNvCxnSpPr>
                  <a:cxnSpLocks/>
                  <a:stCxn id="12" idx="4"/>
                </p:cNvCxnSpPr>
                <p:nvPr/>
              </p:nvCxnSpPr>
              <p:spPr>
                <a:xfrm>
                  <a:off x="9869207" y="10007106"/>
                  <a:ext cx="0" cy="66059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/>
                <p:cNvSpPr txBox="1"/>
                <p:nvPr/>
              </p:nvSpPr>
              <p:spPr>
                <a:xfrm>
                  <a:off x="8552470" y="10743885"/>
                  <a:ext cx="3502688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石墨烯半透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膜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49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研究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製作石墨烯半透膜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561375" y="3587867"/>
            <a:ext cx="2752953" cy="2973543"/>
            <a:chOff x="21006332" y="13621119"/>
            <a:chExt cx="5429219" cy="5864254"/>
          </a:xfrm>
        </p:grpSpPr>
        <p:pic>
          <p:nvPicPr>
            <p:cNvPr id="5" name="圖片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6332" y="13621119"/>
              <a:ext cx="5429219" cy="4636032"/>
            </a:xfrm>
            <a:prstGeom prst="rect">
              <a:avLst/>
            </a:prstGeom>
            <a:noFill/>
          </p:spPr>
        </p:pic>
        <p:sp>
          <p:nvSpPr>
            <p:cNvPr id="6" name="文字方塊 5"/>
            <p:cNvSpPr txBox="1"/>
            <p:nvPr/>
          </p:nvSpPr>
          <p:spPr>
            <a:xfrm>
              <a:off x="22392666" y="18453508"/>
              <a:ext cx="2628911" cy="1031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61886" y="1821180"/>
            <a:ext cx="5767294" cy="4259142"/>
            <a:chOff x="16598415" y="5833244"/>
            <a:chExt cx="8755553" cy="6465967"/>
          </a:xfrm>
        </p:grpSpPr>
        <p:grpSp>
          <p:nvGrpSpPr>
            <p:cNvPr id="8" name="群組 7"/>
            <p:cNvGrpSpPr/>
            <p:nvPr/>
          </p:nvGrpSpPr>
          <p:grpSpPr>
            <a:xfrm>
              <a:off x="16598415" y="5888928"/>
              <a:ext cx="3936961" cy="6410283"/>
              <a:chOff x="16593297" y="5929305"/>
              <a:chExt cx="3936961" cy="6410283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17644431" y="11545268"/>
                <a:ext cx="1672670" cy="79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▲圖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8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20" t="29723" r="28017" b="15970"/>
              <a:stretch/>
            </p:blipFill>
            <p:spPr>
              <a:xfrm>
                <a:off x="16593297" y="5929305"/>
                <a:ext cx="3936961" cy="5563500"/>
              </a:xfrm>
              <a:prstGeom prst="rect">
                <a:avLst/>
              </a:prstGeom>
            </p:spPr>
          </p:pic>
        </p:grpSp>
        <p:grpSp>
          <p:nvGrpSpPr>
            <p:cNvPr id="9" name="群組 8"/>
            <p:cNvGrpSpPr/>
            <p:nvPr/>
          </p:nvGrpSpPr>
          <p:grpSpPr>
            <a:xfrm>
              <a:off x="21465127" y="5833244"/>
              <a:ext cx="3888841" cy="6446002"/>
              <a:chOff x="21465127" y="5833244"/>
              <a:chExt cx="3888841" cy="6446002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22595368" y="11484925"/>
                <a:ext cx="1665870" cy="794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▲圖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9</a:t>
                </a:r>
                <a:endPara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15" t="20737" r="22346" b="16837"/>
              <a:stretch/>
            </p:blipFill>
            <p:spPr>
              <a:xfrm>
                <a:off x="21465127" y="5833244"/>
                <a:ext cx="3888841" cy="5550995"/>
              </a:xfrm>
              <a:prstGeom prst="rect">
                <a:avLst/>
              </a:prstGeom>
            </p:spPr>
          </p:pic>
        </p:grpSp>
      </p:grpSp>
      <p:grpSp>
        <p:nvGrpSpPr>
          <p:cNvPr id="14" name="群組 13"/>
          <p:cNvGrpSpPr/>
          <p:nvPr/>
        </p:nvGrpSpPr>
        <p:grpSpPr>
          <a:xfrm>
            <a:off x="6381549" y="1575039"/>
            <a:ext cx="5607440" cy="1922823"/>
            <a:chOff x="9998749" y="3326859"/>
            <a:chExt cx="12285496" cy="2804362"/>
          </a:xfrm>
        </p:grpSpPr>
        <p:grpSp>
          <p:nvGrpSpPr>
            <p:cNvPr id="15" name="群組 14"/>
            <p:cNvGrpSpPr/>
            <p:nvPr/>
          </p:nvGrpSpPr>
          <p:grpSpPr>
            <a:xfrm>
              <a:off x="9998749" y="3326859"/>
              <a:ext cx="12285496" cy="1853845"/>
              <a:chOff x="-12464" y="0"/>
              <a:chExt cx="1589701" cy="132990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0" y="0"/>
                <a:ext cx="876300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953236" y="0"/>
                <a:ext cx="536636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>
                <a:off x="17653" y="17231"/>
                <a:ext cx="30362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/>
              <p:nvPr/>
            </p:nvCxnSpPr>
            <p:spPr>
              <a:xfrm>
                <a:off x="1150944" y="17231"/>
                <a:ext cx="324806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/>
              <p:nvPr/>
            </p:nvCxnSpPr>
            <p:spPr>
              <a:xfrm>
                <a:off x="944015" y="33538"/>
                <a:ext cx="625634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>
                <a:off x="841367" y="50767"/>
                <a:ext cx="34598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>
                <a:off x="353050" y="17231"/>
                <a:ext cx="4554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843790" y="17231"/>
                <a:ext cx="27228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290872" y="33538"/>
                <a:ext cx="34586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665105" y="33538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>
                <a:off x="-5690" y="33538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>
              <a:xfrm>
                <a:off x="1219132" y="50767"/>
                <a:ext cx="34598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184694" y="50767"/>
                <a:ext cx="593124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>
              <a:xfrm>
                <a:off x="-9484" y="50767"/>
                <a:ext cx="141220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1014912" y="100471"/>
                <a:ext cx="55020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>
                <a:off x="736002" y="100052"/>
                <a:ext cx="207364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365300" y="100471"/>
                <a:ext cx="334550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-12464" y="100471"/>
                <a:ext cx="289501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11963" y="67016"/>
                <a:ext cx="30362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>
              <a:xfrm>
                <a:off x="1145254" y="67016"/>
                <a:ext cx="324806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>
              <a:xfrm>
                <a:off x="347360" y="67016"/>
                <a:ext cx="4554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>
              <a:xfrm>
                <a:off x="838100" y="67016"/>
                <a:ext cx="27228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939487" y="83537"/>
                <a:ext cx="625634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>
                <a:off x="286344" y="83537"/>
                <a:ext cx="34586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>
                <a:off x="660577" y="83537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-10218" y="83537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951603" y="116239"/>
                <a:ext cx="625634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>
                <a:off x="298460" y="132990"/>
                <a:ext cx="34586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>
                <a:off x="672693" y="116239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898" y="132990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>
                <a:off x="308321" y="116239"/>
                <a:ext cx="34586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>
                <a:off x="11759" y="116239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>
                <a:off x="978589" y="132990"/>
                <a:ext cx="345869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>
              <a:xfrm>
                <a:off x="682027" y="132990"/>
                <a:ext cx="24713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14788529" y="5368125"/>
              <a:ext cx="2742730" cy="76309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▲圖</a:t>
              </a:r>
              <a:r>
                <a:rPr lang="en-US" altLang="zh-TW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</a:t>
              </a:r>
              <a:endParaRPr lang="zh-TW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9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764</Words>
  <Application>Microsoft Office PowerPoint</Application>
  <PresentationFormat>寬螢幕</PresentationFormat>
  <Paragraphs>153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11_Office 佈景主題</vt:lpstr>
      <vt:lpstr>1_Office 佈景主題</vt:lpstr>
      <vt:lpstr>PowerPoint 簡報</vt:lpstr>
      <vt:lpstr>   目錄</vt:lpstr>
      <vt:lpstr>   研究動機</vt:lpstr>
      <vt:lpstr>   主要研究原料</vt:lpstr>
      <vt:lpstr>   研究架構</vt:lpstr>
      <vt:lpstr>   研究方法-製備石墨烯碎片懸浮溶液</vt:lpstr>
      <vt:lpstr>   研究方法-製備石墨烯碎片懸浮溶液</vt:lpstr>
      <vt:lpstr>   研究方法-製作石墨烯半透膜</vt:lpstr>
      <vt:lpstr>   研究方法-製作石墨烯半透膜</vt:lpstr>
      <vt:lpstr>   研究方法-淡化海水</vt:lpstr>
      <vt:lpstr>  研究結果-第一次海水過濾</vt:lpstr>
      <vt:lpstr>  研究結果-第二次海水過濾</vt:lpstr>
      <vt:lpstr>  研究結果-第三次海水過濾</vt:lpstr>
      <vt:lpstr>  研究結果-第四次海水過濾</vt:lpstr>
      <vt:lpstr>  結論</vt:lpstr>
      <vt:lpstr>  未來展望</vt:lpstr>
      <vt:lpstr>  參考資料</vt:lpstr>
      <vt:lpstr>  特別感謝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2</cp:revision>
  <dcterms:created xsi:type="dcterms:W3CDTF">2020-06-15T08:06:40Z</dcterms:created>
  <dcterms:modified xsi:type="dcterms:W3CDTF">2020-06-15T08:08:13Z</dcterms:modified>
</cp:coreProperties>
</file>